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6BA94-E177-4997-9464-CBD3F28D5B60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F0271-5DAF-4B72-BACE-4CA2830FA3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A64C6D1-D7CB-4CE6-977B-7781720B9BC5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DC27D7-AE9A-4ABD-B53E-8A5CDE2B0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929B-143F-47F1-85E8-2A65F859074B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27D7-AE9A-4ABD-B53E-8A5CDE2B0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892673D-4648-493A-AB27-42A69F12A0FE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FDC27D7-AE9A-4ABD-B53E-8A5CDE2B0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4AA41-2768-4A25-9DC9-1C736F32BDEB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DC27D7-AE9A-4ABD-B53E-8A5CDE2B06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77229-053F-4164-80B9-FD133B751F71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FDC27D7-AE9A-4ABD-B53E-8A5CDE2B06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1AED7C0-4C20-4468-B0D1-452451DEC4E5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FDC27D7-AE9A-4ABD-B53E-8A5CDE2B06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FEF7B2C-61DC-4C66-987D-32392D7211CE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FDC27D7-AE9A-4ABD-B53E-8A5CDE2B06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B6AA-E4C0-43B2-9D06-133BCC544313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DC27D7-AE9A-4ABD-B53E-8A5CDE2B0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5DE60-214D-4F25-8121-AB2F0CF4F560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DC27D7-AE9A-4ABD-B53E-8A5CDE2B0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CD4A-C69C-4551-AEEF-A6BD56DC42A8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DC27D7-AE9A-4ABD-B53E-8A5CDE2B06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F1D2636-4D3D-41B7-AB8B-7FC4A9654B3B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FDC27D7-AE9A-4ABD-B53E-8A5CDE2B06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E97442B-668C-4EAE-A1BE-F6BCFCB4F28D}" type="datetime1">
              <a:rPr lang="en-US" smtClean="0"/>
              <a:pPr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FDC27D7-AE9A-4ABD-B53E-8A5CDE2B0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1736" y="3071810"/>
            <a:ext cx="6286544" cy="2000264"/>
          </a:xfrm>
        </p:spPr>
        <p:txBody>
          <a:bodyPr>
            <a:normAutofit/>
          </a:bodyPr>
          <a:lstStyle/>
          <a:p>
            <a:pPr algn="ctr"/>
            <a:r>
              <a:rPr lang="sr-Cyrl-RS" dirty="0" smtClean="0">
                <a:solidFill>
                  <a:srgbClr val="00206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Дељење децималних бројева – </a:t>
            </a:r>
            <a:r>
              <a:rPr lang="sr-Cyrl-RS" dirty="0" smtClean="0">
                <a:solidFill>
                  <a:srgbClr val="00206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обрада</a:t>
            </a:r>
            <a:r>
              <a:rPr lang="sr-Latn-RS" smtClean="0">
                <a:solidFill>
                  <a:srgbClr val="00206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sr-Cyrl-RS" smtClean="0">
                <a:solidFill>
                  <a:srgbClr val="00206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-</a:t>
            </a:r>
            <a:endParaRPr lang="en-US" dirty="0">
              <a:solidFill>
                <a:srgbClr val="00206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00206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14.04.2020.                                                5. разред</a:t>
            </a:r>
            <a:endParaRPr lang="en-US" dirty="0">
              <a:solidFill>
                <a:srgbClr val="00206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" name="Picture 3" descr="ilustracija-matemati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500041"/>
            <a:ext cx="5357850" cy="30137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slow" advTm="16000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85728"/>
            <a:ext cx="8174194" cy="635798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Подсетимо се, разломак записан у децималном </a:t>
            </a:r>
          </a:p>
          <a:p>
            <a:pPr>
              <a:buNone/>
            </a:pPr>
            <a:r>
              <a:rPr lang="sr-Cyrl-RS" dirty="0" smtClean="0"/>
              <a:t>запису дели се декадном јединицом тако што му </a:t>
            </a:r>
          </a:p>
          <a:p>
            <a:pPr>
              <a:buNone/>
            </a:pPr>
            <a:r>
              <a:rPr lang="sr-Cyrl-RS" dirty="0" smtClean="0"/>
              <a:t>се </a:t>
            </a:r>
            <a:r>
              <a:rPr lang="sr-Cyrl-RS" u="sng" dirty="0" smtClean="0">
                <a:solidFill>
                  <a:srgbClr val="C00000"/>
                </a:solidFill>
              </a:rPr>
              <a:t>децимална запета помера у лево за онолико</a:t>
            </a:r>
          </a:p>
          <a:p>
            <a:pPr>
              <a:buNone/>
            </a:pPr>
            <a:r>
              <a:rPr lang="sr-Cyrl-RS" u="sng" dirty="0" smtClean="0">
                <a:solidFill>
                  <a:srgbClr val="C00000"/>
                </a:solidFill>
              </a:rPr>
              <a:t>места колико та декадна јединица има нула.</a:t>
            </a:r>
          </a:p>
          <a:p>
            <a:pPr>
              <a:buNone/>
            </a:pPr>
            <a:r>
              <a:rPr lang="sr-Cyrl-RS" dirty="0" smtClean="0">
                <a:solidFill>
                  <a:srgbClr val="002060"/>
                </a:solidFill>
              </a:rPr>
              <a:t>   </a:t>
            </a:r>
            <a:r>
              <a:rPr lang="sr-Cyrl-RS" b="1" dirty="0" smtClean="0">
                <a:solidFill>
                  <a:srgbClr val="002060"/>
                </a:solidFill>
              </a:rPr>
              <a:t>1)</a:t>
            </a:r>
            <a:r>
              <a:rPr lang="sr-Cyrl-RS" dirty="0" smtClean="0"/>
              <a:t>  47,06 : 1</a:t>
            </a:r>
            <a:r>
              <a:rPr lang="sr-Cyrl-RS" b="1" dirty="0" smtClean="0">
                <a:solidFill>
                  <a:srgbClr val="C00000"/>
                </a:solidFill>
              </a:rPr>
              <a:t>0</a:t>
            </a:r>
            <a:r>
              <a:rPr lang="sr-Cyrl-RS" dirty="0" smtClean="0"/>
              <a:t> = 4,706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  </a:t>
            </a:r>
            <a:r>
              <a:rPr lang="sr-Cyrl-RS" b="1" dirty="0" smtClean="0">
                <a:solidFill>
                  <a:srgbClr val="002060"/>
                </a:solidFill>
              </a:rPr>
              <a:t>2)</a:t>
            </a:r>
            <a:r>
              <a:rPr lang="sr-Cyrl-RS" dirty="0" smtClean="0"/>
              <a:t> 0,169 : 1</a:t>
            </a:r>
            <a:r>
              <a:rPr lang="sr-Cyrl-RS" b="1" dirty="0" smtClean="0">
                <a:solidFill>
                  <a:srgbClr val="C00000"/>
                </a:solidFill>
              </a:rPr>
              <a:t>00</a:t>
            </a:r>
            <a:r>
              <a:rPr lang="sr-Cyrl-RS" dirty="0" smtClean="0"/>
              <a:t> = 0,00169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  </a:t>
            </a:r>
            <a:r>
              <a:rPr lang="sr-Cyrl-RS" b="1" dirty="0" smtClean="0">
                <a:solidFill>
                  <a:srgbClr val="002060"/>
                </a:solidFill>
              </a:rPr>
              <a:t>3) </a:t>
            </a:r>
            <a:r>
              <a:rPr lang="sr-Cyrl-RS" dirty="0" smtClean="0">
                <a:solidFill>
                  <a:schemeClr val="bg1"/>
                </a:solidFill>
              </a:rPr>
              <a:t>9 843,11 : 1</a:t>
            </a:r>
            <a:r>
              <a:rPr lang="sr-Cyrl-RS" b="1" dirty="0" smtClean="0">
                <a:solidFill>
                  <a:srgbClr val="C00000"/>
                </a:solidFill>
              </a:rPr>
              <a:t>000</a:t>
            </a:r>
            <a:r>
              <a:rPr lang="sr-Cyrl-RS" dirty="0" smtClean="0">
                <a:solidFill>
                  <a:schemeClr val="bg1"/>
                </a:solidFill>
              </a:rPr>
              <a:t> = 9,84311</a:t>
            </a:r>
            <a:endParaRPr lang="sr-Cyrl-RS" b="1" dirty="0" smtClean="0">
              <a:solidFill>
                <a:srgbClr val="002060"/>
              </a:solidFill>
            </a:endParaRPr>
          </a:p>
        </p:txBody>
      </p:sp>
      <p:sp>
        <p:nvSpPr>
          <p:cNvPr id="5" name="Curved Left Arrow 4"/>
          <p:cNvSpPr/>
          <p:nvPr/>
        </p:nvSpPr>
        <p:spPr>
          <a:xfrm rot="5400000">
            <a:off x="3383076" y="2831974"/>
            <a:ext cx="306145" cy="357190"/>
          </a:xfrm>
          <a:prstGeom prst="curved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urved Left Arrow 5"/>
          <p:cNvSpPr/>
          <p:nvPr/>
        </p:nvSpPr>
        <p:spPr>
          <a:xfrm rot="5400000">
            <a:off x="3597390" y="3832107"/>
            <a:ext cx="306146" cy="500066"/>
          </a:xfrm>
          <a:prstGeom prst="curved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Left Arrow 6"/>
          <p:cNvSpPr/>
          <p:nvPr/>
        </p:nvSpPr>
        <p:spPr>
          <a:xfrm rot="5400000">
            <a:off x="4250529" y="4750603"/>
            <a:ext cx="428628" cy="785818"/>
          </a:xfrm>
          <a:prstGeom prst="curved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6143636" y="6000768"/>
            <a:ext cx="2143140" cy="35719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FDC27D7-AE9A-4ABD-B53E-8A5CDE2B069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spd="slow" advTm="16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85728"/>
            <a:ext cx="8317070" cy="635798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           Дељење два разломка дата у децималном запису </a:t>
            </a:r>
            <a:r>
              <a:rPr lang="sr-Cyrl-RS" u="sng" dirty="0" smtClean="0">
                <a:solidFill>
                  <a:srgbClr val="C00000"/>
                </a:solidFill>
              </a:rPr>
              <a:t>увек сводимо на дељење децималног броја природним бројем</a:t>
            </a:r>
            <a:r>
              <a:rPr lang="sr-Cyrl-RS" dirty="0" smtClean="0"/>
              <a:t>, множењем и дељеника и делиоца одговарајућом декадном јединицом (оном која има онолико нула колико делилац има децимала).</a:t>
            </a:r>
          </a:p>
          <a:p>
            <a:pPr>
              <a:buNone/>
            </a:pPr>
            <a:r>
              <a:rPr lang="sr-Cyrl-RS" b="1" dirty="0" smtClean="0">
                <a:solidFill>
                  <a:srgbClr val="FFC000"/>
                </a:solidFill>
              </a:rPr>
              <a:t>Задатак 1</a:t>
            </a:r>
            <a:r>
              <a:rPr lang="sr-Cyrl-RS" dirty="0" smtClean="0"/>
              <a:t>: Израчунај:</a:t>
            </a:r>
          </a:p>
          <a:p>
            <a:pPr>
              <a:buNone/>
            </a:pPr>
            <a:r>
              <a:rPr lang="sr-Cyrl-RS" dirty="0" smtClean="0"/>
              <a:t>    </a:t>
            </a:r>
            <a:r>
              <a:rPr lang="sr-Cyrl-RS" b="1" dirty="0" smtClean="0">
                <a:solidFill>
                  <a:srgbClr val="FFC000"/>
                </a:solidFill>
              </a:rPr>
              <a:t>а)</a:t>
            </a:r>
            <a:r>
              <a:rPr lang="sr-Cyrl-RS" dirty="0" smtClean="0"/>
              <a:t> 6,51 : 0,7 = (6,51*</a:t>
            </a:r>
            <a:r>
              <a:rPr lang="sr-Cyrl-RS" b="1" dirty="0" smtClean="0">
                <a:solidFill>
                  <a:srgbClr val="C00000"/>
                </a:solidFill>
              </a:rPr>
              <a:t>10</a:t>
            </a:r>
            <a:r>
              <a:rPr lang="sr-Cyrl-RS" dirty="0" smtClean="0"/>
              <a:t>) : (0,7*</a:t>
            </a:r>
            <a:r>
              <a:rPr lang="sr-Cyrl-RS" b="1" dirty="0" smtClean="0">
                <a:solidFill>
                  <a:srgbClr val="C00000"/>
                </a:solidFill>
              </a:rPr>
              <a:t>10</a:t>
            </a:r>
            <a:r>
              <a:rPr lang="sr-Cyrl-RS" dirty="0" smtClean="0"/>
              <a:t>) =</a:t>
            </a:r>
          </a:p>
          <a:p>
            <a:pPr>
              <a:buNone/>
            </a:pPr>
            <a:r>
              <a:rPr lang="sr-Cyrl-RS" dirty="0" smtClean="0"/>
              <a:t>        65,1 : 7 = 9,3</a:t>
            </a:r>
          </a:p>
          <a:p>
            <a:pPr>
              <a:buNone/>
            </a:pPr>
            <a:endParaRPr lang="sr-Cyrl-RS" dirty="0" smtClean="0"/>
          </a:p>
        </p:txBody>
      </p:sp>
      <p:sp>
        <p:nvSpPr>
          <p:cNvPr id="4" name="Chevron 3"/>
          <p:cNvSpPr/>
          <p:nvPr/>
        </p:nvSpPr>
        <p:spPr>
          <a:xfrm>
            <a:off x="714348" y="428604"/>
            <a:ext cx="857256" cy="35719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928662" y="4714884"/>
            <a:ext cx="7643866" cy="1428760"/>
          </a:xfrm>
          <a:prstGeom prst="flowChartProcess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800" dirty="0" smtClean="0">
                <a:solidFill>
                  <a:srgbClr val="7030A0"/>
                </a:solidFill>
              </a:rPr>
              <a:t>Количник се не мења када се и дељеник и делилац помноже истим природним бројем.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6429388" y="6215082"/>
            <a:ext cx="2143140" cy="35719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FDC27D7-AE9A-4ABD-B53E-8A5CDE2B069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slow" advTm="17000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4290"/>
            <a:ext cx="8245632" cy="635798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sr-Cyrl-RS" b="1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sr-Cyrl-RS" b="1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sr-Cyrl-RS" b="1" dirty="0" smtClean="0">
                <a:solidFill>
                  <a:srgbClr val="FFC000"/>
                </a:solidFill>
              </a:rPr>
              <a:t>б)  </a:t>
            </a:r>
            <a:r>
              <a:rPr lang="sr-Cyrl-RS" sz="3200" dirty="0" smtClean="0">
                <a:solidFill>
                  <a:schemeClr val="bg1"/>
                </a:solidFill>
              </a:rPr>
              <a:t>3,6 : 0,24 = (3,6*</a:t>
            </a:r>
            <a:r>
              <a:rPr lang="sr-Cyrl-RS" sz="3200" dirty="0" smtClean="0">
                <a:solidFill>
                  <a:srgbClr val="C00000"/>
                </a:solidFill>
              </a:rPr>
              <a:t>100</a:t>
            </a:r>
            <a:r>
              <a:rPr lang="sr-Cyrl-RS" sz="3200" dirty="0" smtClean="0">
                <a:solidFill>
                  <a:schemeClr val="bg1"/>
                </a:solidFill>
              </a:rPr>
              <a:t>) : (0,24*</a:t>
            </a:r>
            <a:r>
              <a:rPr lang="sr-Cyrl-RS" sz="3200" dirty="0" smtClean="0">
                <a:solidFill>
                  <a:srgbClr val="C00000"/>
                </a:solidFill>
              </a:rPr>
              <a:t>100</a:t>
            </a:r>
            <a:r>
              <a:rPr lang="sr-Cyrl-RS" sz="3200" dirty="0" smtClean="0">
                <a:solidFill>
                  <a:schemeClr val="bg1"/>
                </a:solidFill>
              </a:rPr>
              <a:t>) =</a:t>
            </a:r>
          </a:p>
          <a:p>
            <a:pPr>
              <a:buNone/>
            </a:pPr>
            <a:r>
              <a:rPr lang="sr-Cyrl-RS" sz="3200" dirty="0" smtClean="0">
                <a:solidFill>
                  <a:schemeClr val="bg1"/>
                </a:solidFill>
              </a:rPr>
              <a:t>                       = 360 : 24 = 15</a:t>
            </a:r>
          </a:p>
          <a:p>
            <a:pPr>
              <a:buNone/>
            </a:pPr>
            <a:endParaRPr lang="sr-Cyrl-R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R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- - - - - - - - - - - - - - - - - - - - -  - - - - - - - - - - - - - - - - - - - -</a:t>
            </a:r>
          </a:p>
          <a:p>
            <a:pPr>
              <a:buNone/>
            </a:pPr>
            <a:endParaRPr lang="sr-Cyrl-RS" b="1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sr-Cyrl-RS" b="1" dirty="0" smtClean="0">
                <a:solidFill>
                  <a:srgbClr val="FFC000"/>
                </a:solidFill>
              </a:rPr>
              <a:t>в</a:t>
            </a:r>
            <a:r>
              <a:rPr lang="sr-Cyrl-RS" sz="2800" b="1" dirty="0" smtClean="0">
                <a:solidFill>
                  <a:srgbClr val="FFC000"/>
                </a:solidFill>
              </a:rPr>
              <a:t>)  </a:t>
            </a:r>
            <a:r>
              <a:rPr lang="sr-Cyrl-RS" sz="2800" dirty="0" smtClean="0">
                <a:solidFill>
                  <a:schemeClr val="bg1"/>
                </a:solidFill>
              </a:rPr>
              <a:t>0,0162 : 0,018 = (0,0162*</a:t>
            </a:r>
            <a:r>
              <a:rPr lang="sr-Cyrl-RS" sz="2800" dirty="0" smtClean="0">
                <a:solidFill>
                  <a:srgbClr val="C00000"/>
                </a:solidFill>
              </a:rPr>
              <a:t>1000</a:t>
            </a:r>
            <a:r>
              <a:rPr lang="sr-Cyrl-RS" sz="2800" dirty="0" smtClean="0">
                <a:solidFill>
                  <a:schemeClr val="bg1"/>
                </a:solidFill>
              </a:rPr>
              <a:t>) : (0,018*</a:t>
            </a:r>
            <a:r>
              <a:rPr lang="sr-Cyrl-RS" sz="2800" dirty="0" smtClean="0">
                <a:solidFill>
                  <a:srgbClr val="C00000"/>
                </a:solidFill>
              </a:rPr>
              <a:t>1000</a:t>
            </a:r>
            <a:r>
              <a:rPr lang="sr-Cyrl-RS" sz="2800" dirty="0" smtClean="0">
                <a:solidFill>
                  <a:schemeClr val="bg1"/>
                </a:solidFill>
              </a:rPr>
              <a:t>)</a:t>
            </a:r>
          </a:p>
          <a:p>
            <a:pPr>
              <a:buNone/>
            </a:pPr>
            <a:r>
              <a:rPr lang="sr-Cyrl-RS" sz="2800" dirty="0" smtClean="0">
                <a:solidFill>
                  <a:schemeClr val="bg1"/>
                </a:solidFill>
              </a:rPr>
              <a:t>                                = 16,2 : 18 = 0,9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6357950" y="5929330"/>
            <a:ext cx="2143140" cy="35719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071802" y="5929330"/>
            <a:ext cx="2143140" cy="35719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FDC27D7-AE9A-4ABD-B53E-8A5CDE2B069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spd="slow" advTm="15000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85728"/>
            <a:ext cx="8245632" cy="6286544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sr-Cyrl-RS" i="1" dirty="0" smtClean="0">
                <a:solidFill>
                  <a:srgbClr val="C00000"/>
                </a:solidFill>
              </a:rPr>
              <a:t>*Задаци за вежбање*</a:t>
            </a:r>
          </a:p>
          <a:p>
            <a:pPr>
              <a:buNone/>
            </a:pPr>
            <a:r>
              <a:rPr lang="sr-Cyrl-RS" dirty="0" smtClean="0">
                <a:solidFill>
                  <a:srgbClr val="C00000"/>
                </a:solidFill>
              </a:rPr>
              <a:t>  1.</a:t>
            </a:r>
            <a:r>
              <a:rPr lang="sr-Cyrl-RS" dirty="0" smtClean="0"/>
              <a:t> Израчунај:                      </a:t>
            </a:r>
            <a:r>
              <a:rPr lang="sr-Cyrl-RS" dirty="0" smtClean="0">
                <a:solidFill>
                  <a:srgbClr val="C00000"/>
                </a:solidFill>
              </a:rPr>
              <a:t>2.</a:t>
            </a:r>
            <a:r>
              <a:rPr lang="sr-Cyrl-RS" dirty="0" smtClean="0"/>
              <a:t> Израчунај:</a:t>
            </a:r>
          </a:p>
          <a:p>
            <a:pPr>
              <a:buNone/>
            </a:pPr>
            <a:r>
              <a:rPr lang="sr-Cyrl-RS" dirty="0" smtClean="0"/>
              <a:t>      </a:t>
            </a:r>
            <a:r>
              <a:rPr lang="sr-Cyrl-RS" dirty="0" smtClean="0">
                <a:solidFill>
                  <a:srgbClr val="FFC000"/>
                </a:solidFill>
              </a:rPr>
              <a:t>а)</a:t>
            </a:r>
            <a:r>
              <a:rPr lang="sr-Cyrl-RS" dirty="0" smtClean="0"/>
              <a:t> 253,4 : 10                         </a:t>
            </a:r>
            <a:r>
              <a:rPr lang="sr-Cyrl-RS" dirty="0" smtClean="0">
                <a:solidFill>
                  <a:srgbClr val="FFC000"/>
                </a:solidFill>
              </a:rPr>
              <a:t>а)</a:t>
            </a:r>
            <a:r>
              <a:rPr lang="sr-Cyrl-RS" dirty="0" smtClean="0"/>
              <a:t> 3,5 : 0,7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     </a:t>
            </a:r>
            <a:r>
              <a:rPr lang="sr-Cyrl-RS" dirty="0" smtClean="0">
                <a:solidFill>
                  <a:srgbClr val="FFC000"/>
                </a:solidFill>
              </a:rPr>
              <a:t>б)</a:t>
            </a:r>
            <a:r>
              <a:rPr lang="sr-Cyrl-RS" dirty="0" smtClean="0"/>
              <a:t> 245,6 : 100                      </a:t>
            </a:r>
            <a:r>
              <a:rPr lang="sr-Cyrl-RS" dirty="0" smtClean="0">
                <a:solidFill>
                  <a:srgbClr val="FFC000"/>
                </a:solidFill>
              </a:rPr>
              <a:t>б)</a:t>
            </a:r>
            <a:r>
              <a:rPr lang="sr-Cyrl-RS" dirty="0" smtClean="0"/>
              <a:t> 63,12 : 1,5</a:t>
            </a:r>
          </a:p>
          <a:p>
            <a:pPr>
              <a:buNone/>
            </a:pPr>
            <a:r>
              <a:rPr lang="sr-Cyrl-RS" dirty="0" smtClean="0"/>
              <a:t> </a:t>
            </a:r>
          </a:p>
          <a:p>
            <a:pPr>
              <a:buNone/>
            </a:pPr>
            <a:r>
              <a:rPr lang="sr-Cyrl-RS" dirty="0" smtClean="0"/>
              <a:t>      </a:t>
            </a:r>
            <a:r>
              <a:rPr lang="sr-Cyrl-RS" dirty="0" smtClean="0">
                <a:solidFill>
                  <a:srgbClr val="FFC000"/>
                </a:solidFill>
              </a:rPr>
              <a:t>в)</a:t>
            </a:r>
            <a:r>
              <a:rPr lang="sr-Cyrl-RS" dirty="0" smtClean="0"/>
              <a:t> 2 861 : 1 000                   </a:t>
            </a:r>
            <a:r>
              <a:rPr lang="sr-Cyrl-RS" dirty="0" smtClean="0">
                <a:solidFill>
                  <a:srgbClr val="FFC000"/>
                </a:solidFill>
              </a:rPr>
              <a:t>в)</a:t>
            </a:r>
            <a:r>
              <a:rPr lang="sr-Cyrl-RS" dirty="0" smtClean="0"/>
              <a:t> 0,25 : 0,025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     </a:t>
            </a:r>
            <a:r>
              <a:rPr lang="sr-Cyrl-RS" dirty="0" smtClean="0">
                <a:solidFill>
                  <a:srgbClr val="FFC000"/>
                </a:solidFill>
              </a:rPr>
              <a:t>г) </a:t>
            </a:r>
            <a:r>
              <a:rPr lang="sr-Cyrl-RS" dirty="0" smtClean="0"/>
              <a:t>5,5 : 10 000                      </a:t>
            </a:r>
            <a:r>
              <a:rPr lang="sr-Cyrl-RS" dirty="0" smtClean="0">
                <a:solidFill>
                  <a:srgbClr val="FFC000"/>
                </a:solidFill>
              </a:rPr>
              <a:t>г)</a:t>
            </a:r>
            <a:r>
              <a:rPr lang="sr-Cyrl-RS" dirty="0" smtClean="0"/>
              <a:t> 8,192 : 3,2</a:t>
            </a:r>
          </a:p>
        </p:txBody>
      </p:sp>
      <p:sp>
        <p:nvSpPr>
          <p:cNvPr id="4" name="Right Arrow 3"/>
          <p:cNvSpPr/>
          <p:nvPr/>
        </p:nvSpPr>
        <p:spPr>
          <a:xfrm>
            <a:off x="6286512" y="5857892"/>
            <a:ext cx="2143140" cy="35719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FDC27D7-AE9A-4ABD-B53E-8A5CDE2B069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spd="slow" advTm="16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285728"/>
            <a:ext cx="8501122" cy="635798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i="1" dirty="0" smtClean="0"/>
              <a:t>Драги ученици,</a:t>
            </a:r>
          </a:p>
          <a:p>
            <a:pPr>
              <a:buNone/>
            </a:pPr>
            <a:endParaRPr lang="sr-Cyrl-RS" i="1" dirty="0" smtClean="0"/>
          </a:p>
          <a:p>
            <a:pPr>
              <a:buNone/>
            </a:pPr>
            <a:r>
              <a:rPr lang="sr-Cyrl-RS" i="1" dirty="0" smtClean="0"/>
              <a:t>Задатке за вежбање не треба да шаљете као</a:t>
            </a:r>
          </a:p>
          <a:p>
            <a:pPr>
              <a:buNone/>
            </a:pPr>
            <a:r>
              <a:rPr lang="sr-Cyrl-RS" i="1" dirty="0" smtClean="0"/>
              <a:t> одговор. Уколико имате питања или вам нешто</a:t>
            </a:r>
          </a:p>
          <a:p>
            <a:pPr>
              <a:buNone/>
            </a:pPr>
            <a:r>
              <a:rPr lang="sr-Cyrl-RS" i="1" dirty="0" smtClean="0"/>
              <a:t> није јасно ту смо да помогнемо.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>
                <a:solidFill>
                  <a:srgbClr val="FFC000"/>
                </a:solidFill>
              </a:rPr>
              <a:t>Останите здрави, насмејани и расположени! </a:t>
            </a:r>
            <a:r>
              <a:rPr lang="sr-Cyrl-RS" dirty="0" smtClean="0">
                <a:solidFill>
                  <a:srgbClr val="FFC000"/>
                </a:solidFill>
                <a:sym typeface="Wingdings" pitchFamily="2" charset="2"/>
              </a:rPr>
              <a:t></a:t>
            </a:r>
          </a:p>
          <a:p>
            <a:pPr>
              <a:buNone/>
            </a:pPr>
            <a:endParaRPr lang="sr-Cyrl-RS" dirty="0" smtClean="0">
              <a:sym typeface="Wingdings" pitchFamily="2" charset="2"/>
            </a:endParaRPr>
          </a:p>
          <a:p>
            <a:pPr>
              <a:buNone/>
            </a:pPr>
            <a:r>
              <a:rPr lang="sr-Cyrl-RS" sz="2800" i="1" dirty="0" smtClean="0">
                <a:solidFill>
                  <a:srgbClr val="C00000"/>
                </a:solidFill>
                <a:sym typeface="Wingdings" pitchFamily="2" charset="2"/>
              </a:rPr>
              <a:t>Срдачан поздрав, ваше наставнице Јована и Марија</a:t>
            </a:r>
            <a:endParaRPr lang="sr-Cyrl-RS" sz="2800" i="1" dirty="0" smtClean="0">
              <a:solidFill>
                <a:srgbClr val="C00000"/>
              </a:solidFill>
            </a:endParaRPr>
          </a:p>
        </p:txBody>
      </p:sp>
      <p:sp>
        <p:nvSpPr>
          <p:cNvPr id="4" name="Sun 3"/>
          <p:cNvSpPr/>
          <p:nvPr/>
        </p:nvSpPr>
        <p:spPr>
          <a:xfrm>
            <a:off x="7572396" y="500042"/>
            <a:ext cx="928694" cy="857256"/>
          </a:xfrm>
          <a:prstGeom prst="sun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loud Callout 4"/>
          <p:cNvSpPr/>
          <p:nvPr/>
        </p:nvSpPr>
        <p:spPr>
          <a:xfrm>
            <a:off x="6929454" y="5429264"/>
            <a:ext cx="1571636" cy="928694"/>
          </a:xfrm>
          <a:prstGeom prst="cloudCallou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srgbClr val="FFC000"/>
                </a:solidFill>
              </a:rPr>
              <a:t>К Р А Ј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FDC27D7-AE9A-4ABD-B53E-8A5CDE2B069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spd="slow" advTm="16000"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58</TotalTime>
  <Words>341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Дељење децималних бројева – обрада -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Дељење децималних бројева – обрада-</dc:title>
  <dc:creator>Marija</dc:creator>
  <cp:lastModifiedBy>Marija</cp:lastModifiedBy>
  <cp:revision>8</cp:revision>
  <dcterms:created xsi:type="dcterms:W3CDTF">2020-04-13T18:00:18Z</dcterms:created>
  <dcterms:modified xsi:type="dcterms:W3CDTF">2020-04-13T19:41:38Z</dcterms:modified>
</cp:coreProperties>
</file>